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38" r:id="rId4"/>
    <p:sldMasterId id="2147483750" r:id="rId5"/>
  </p:sldMasterIdLst>
  <p:notesMasterIdLst>
    <p:notesMasterId r:id="rId28"/>
  </p:notesMasterIdLst>
  <p:sldIdLst>
    <p:sldId id="310" r:id="rId6"/>
    <p:sldId id="320" r:id="rId7"/>
    <p:sldId id="319" r:id="rId8"/>
    <p:sldId id="321" r:id="rId9"/>
    <p:sldId id="322" r:id="rId10"/>
    <p:sldId id="323" r:id="rId11"/>
    <p:sldId id="325" r:id="rId12"/>
    <p:sldId id="308" r:id="rId13"/>
    <p:sldId id="327" r:id="rId14"/>
    <p:sldId id="328" r:id="rId15"/>
    <p:sldId id="329" r:id="rId16"/>
    <p:sldId id="330" r:id="rId17"/>
    <p:sldId id="331" r:id="rId18"/>
    <p:sldId id="339" r:id="rId19"/>
    <p:sldId id="332" r:id="rId20"/>
    <p:sldId id="333" r:id="rId21"/>
    <p:sldId id="334" r:id="rId22"/>
    <p:sldId id="337" r:id="rId23"/>
    <p:sldId id="338" r:id="rId24"/>
    <p:sldId id="335" r:id="rId25"/>
    <p:sldId id="336" r:id="rId26"/>
    <p:sldId id="326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9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5968"/>
    <a:srgbClr val="CAC993"/>
    <a:srgbClr val="EBF1DE"/>
    <a:srgbClr val="8FAADC"/>
    <a:srgbClr val="9DC3E6"/>
    <a:srgbClr val="DEEBF7"/>
    <a:srgbClr val="66FF33"/>
    <a:srgbClr val="666633"/>
    <a:srgbClr val="2E75B6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1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-15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C5878-FAF4-4227-82BE-29D1A8C456D8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0C4A3-C3BD-4A83-A0F6-B91B671CA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23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Уважаемые руководители!</a:t>
            </a:r>
          </a:p>
          <a:p>
            <a:endParaRPr lang="ru-RU" dirty="0"/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911F9-05A7-4FA4-9E04-B0EF9BEC5B6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867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28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38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18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9815175" y="-14109700"/>
            <a:ext cx="39631938" cy="29725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79768" y="4715907"/>
            <a:ext cx="5411390" cy="444701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40D1-BEA0-4FA3-99B5-5B34FC092E6B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945-0C7E-44FF-9DB1-4507CE8B41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8EFE2-9832-4D24-B48B-4B38C659A50B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B33D5-61F1-428E-BD86-7684916A0D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9AD1C-0302-4146-AAED-B150D60F1892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064AA-3CB1-4E46-AA99-161D615D4F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2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1857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2352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4012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42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42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6417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8315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3903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6062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24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B92BC-5ADC-47FE-B918-10FC863C8509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90F3C-B68E-419D-B2B4-832835796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6679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2348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2469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42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2824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9853"/>
            <a:ext cx="9129370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19540D1-BEA0-4FA3-99B5-5B34FC092E6B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3365F945-0C7E-44FF-9DB1-4507CE8B41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204864"/>
            <a:ext cx="73152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204864"/>
            <a:ext cx="2286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wnloads\Картинки\2Amazing Abstract Full HD Wallpapers\BLACKWOLFIK (3)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53"/>
            <a:ext cx="9129370" cy="11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853"/>
            <a:ext cx="9129370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99" y="2866"/>
            <a:ext cx="8190402" cy="1124744"/>
          </a:xfrm>
        </p:spPr>
        <p:txBody>
          <a:bodyPr lIns="36000" tIns="36000" rIns="36000" bIns="36000"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23118" y="6381328"/>
            <a:ext cx="2289048" cy="36576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DF8E995-74F9-4989-AD62-B2EFAFEEF9C7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45F0C-6821-4A0F-A499-4FF12ED4F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" name="Picture 3" descr="C:\Users\ITS4.DES\Desktop\Логотип МОН_new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53"/>
            <a:ext cx="846094" cy="11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76FDD-5EED-49D4-85E8-A9AAFED0A3D5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8068E-378F-4881-AF33-478C08069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68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B92BC-5ADC-47FE-B918-10FC863C8509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90F3C-B68E-419D-B2B4-832835796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FBE662BB-D436-4137-BE0D-EFA5DA553D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165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13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2F92A-99AB-4D4E-A748-B67D718A7A09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20C1C-014C-4970-9C79-831EB5028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067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234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768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48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261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776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243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40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107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85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4BE9F-B6F6-4CF1-8C0C-47492DC31A21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740A3-CCB3-491C-B8B3-51E3F86136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678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067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234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768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483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261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776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243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40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10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A31D6-4D08-41D4-95D6-C003CE94250C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59D5D-6AE6-4AFD-A3E1-4DC221111F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852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67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88869-D74B-47BE-814D-73EAF6661BD5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7990E-0BBE-4221-9D95-07FF438D7F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76FDD-5EED-49D4-85E8-A9AAFED0A3D5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8068E-378F-4881-AF33-478C08069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7311-ACCA-477E-ADA8-53EDCBAEB702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60F78-C924-4FFE-A246-D91E66219D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EA40-9BEA-4ADC-A5C5-804921B7E5E4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69CF6-8D1F-4D55-AB83-EE4BD27306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1000"/>
            <a:lum/>
          </a:blip>
          <a:srcRect/>
          <a:stretch>
            <a:fillRect l="1000" t="17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F8E995-74F9-4989-AD62-B2EFAFEEF9C7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145F0C-6821-4A0F-A499-4FF12ED4F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</a:schemeClr>
            </a:gs>
            <a:gs pos="69000">
              <a:srgbClr val="EEF5F6">
                <a:alpha val="46667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42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19.02.2018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2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65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F8E995-74F9-4989-AD62-B2EFAFEEF9C7}" type="datetimeFigureOut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145F0C-6821-4A0F-A499-4FF12ED4F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80" r:id="rId5"/>
    <p:sldLayoutId id="2147483781" r:id="rId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1000"/>
            <a:lum/>
          </a:blip>
          <a:srcRect/>
          <a:stretch>
            <a:fillRect l="1000" t="17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4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1000"/>
            <a:lum/>
          </a:blip>
          <a:srcRect/>
          <a:stretch>
            <a:fillRect l="1000" t="17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4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oge-i-gve-9/demoversii-specifikacii-kodifikato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4646" y="1068031"/>
            <a:ext cx="9144000" cy="5741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6"/>
          <p:cNvSpPr/>
          <p:nvPr/>
        </p:nvSpPr>
        <p:spPr>
          <a:xfrm flipV="1">
            <a:off x="1" y="1116777"/>
            <a:ext cx="6311060" cy="5733256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45108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17232"/>
            <a:ext cx="9144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kern="0" dirty="0" smtClean="0">
                <a:solidFill>
                  <a:srgbClr val="FFFFFF"/>
                </a:solidFill>
                <a:cs typeface="Arial"/>
              </a:rPr>
              <a:t>февраль 2018 года</a:t>
            </a:r>
            <a:endParaRPr lang="ru-RU" sz="2000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77" y="0"/>
            <a:ext cx="9144000" cy="1116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cs typeface="Arial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7" y="-11444"/>
            <a:ext cx="1115616" cy="1116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3266" y="2753578"/>
            <a:ext cx="5580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Родителям о  государственной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итоговой аттестации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 9 классе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 2018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году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684520" y="4447500"/>
            <a:ext cx="3253740" cy="99060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270" y="278910"/>
            <a:ext cx="1483085" cy="535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905"/>
          <a:stretch/>
        </p:blipFill>
        <p:spPr>
          <a:xfrm>
            <a:off x="112684" y="2607492"/>
            <a:ext cx="3800593" cy="197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6004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1553444" y="57455"/>
            <a:ext cx="6586222" cy="512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191" y="749129"/>
            <a:ext cx="5079657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членов семейного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совета;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ребенка в сфере профессиональной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в выборе специальности;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он хорошо знает и планирует выбрать для сдачи ГИА-9;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0" y="2954973"/>
            <a:ext cx="3338423" cy="1401473"/>
          </a:xfrm>
          <a:prstGeom prst="cloudCallout">
            <a:avLst>
              <a:gd name="adj1" fmla="val -44060"/>
              <a:gd name="adj2" fmla="val -63137"/>
            </a:avLst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1" t="5695" r="76209" b="46312"/>
          <a:stretch/>
        </p:blipFill>
        <p:spPr>
          <a:xfrm>
            <a:off x="635846" y="3376162"/>
            <a:ext cx="531112" cy="758342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62" t="5500" r="55749" b="54856"/>
          <a:stretch/>
        </p:blipFill>
        <p:spPr>
          <a:xfrm>
            <a:off x="2396993" y="3195834"/>
            <a:ext cx="500741" cy="690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69" t="5937" r="28836" b="52667"/>
          <a:stretch/>
        </p:blipFill>
        <p:spPr>
          <a:xfrm>
            <a:off x="1878447" y="3464906"/>
            <a:ext cx="458609" cy="6099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46" t="3529" r="1759" b="68436"/>
          <a:stretch/>
        </p:blipFill>
        <p:spPr>
          <a:xfrm>
            <a:off x="1136352" y="3468056"/>
            <a:ext cx="646260" cy="6993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33832" y="3125463"/>
            <a:ext cx="56477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 ребенка планы: 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продолжить обучение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классе 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пойти </a:t>
            </a:r>
          </a:p>
          <a:p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учиться в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колледж/техникум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2" name="Выноска-облако 21"/>
          <p:cNvSpPr/>
          <p:nvPr/>
        </p:nvSpPr>
        <p:spPr>
          <a:xfrm>
            <a:off x="2035208" y="4291119"/>
            <a:ext cx="3217857" cy="2194260"/>
          </a:xfrm>
          <a:prstGeom prst="cloudCallout">
            <a:avLst>
              <a:gd name="adj1" fmla="val -5403"/>
              <a:gd name="adj2" fmla="val -75857"/>
            </a:avLst>
          </a:prstGeom>
          <a:solidFill>
            <a:schemeClr val="bg1"/>
          </a:solidFill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491" y="4963833"/>
            <a:ext cx="746913" cy="95853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704895" y="4871654"/>
            <a:ext cx="2724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в 10 классе: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профильные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в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школе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1096" y="2993566"/>
            <a:ext cx="2860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endParaRPr lang="ru-RU" sz="15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5546786" y="4207636"/>
            <a:ext cx="3597215" cy="2300285"/>
          </a:xfrm>
          <a:prstGeom prst="cloudCallout">
            <a:avLst>
              <a:gd name="adj1" fmla="val -61332"/>
              <a:gd name="adj2" fmla="val -47381"/>
            </a:avLst>
          </a:prstGeom>
          <a:solidFill>
            <a:schemeClr val="bg1"/>
          </a:solidFill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75888" y="4448278"/>
            <a:ext cx="3768113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Поступающему 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колледж/техникум: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список 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колледжей/техникумов, 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есть эти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ознакомиться с условиями</a:t>
            </a:r>
          </a:p>
          <a:p>
            <a:pPr algn="ctr"/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096" y="6343481"/>
            <a:ext cx="8699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период выбора предметов для сдачи ГИА-9</a:t>
            </a:r>
          </a:p>
        </p:txBody>
      </p:sp>
      <p:pic>
        <p:nvPicPr>
          <p:cNvPr id="35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7792" y="57455"/>
            <a:ext cx="1638117" cy="5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786" y="782025"/>
            <a:ext cx="2766781" cy="23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2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770" y="1900238"/>
            <a:ext cx="8902700" cy="49577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– 9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3368" y="2445395"/>
            <a:ext cx="1881187" cy="2100263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61862" y="2445392"/>
            <a:ext cx="1887537" cy="2090738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4054" y="4638933"/>
            <a:ext cx="1900500" cy="2081707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42736" y="4638932"/>
            <a:ext cx="1104205" cy="2081706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483" y="101953"/>
            <a:ext cx="1577681" cy="5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одзаголовок 2"/>
          <p:cNvSpPr txBox="1">
            <a:spLocks/>
          </p:cNvSpPr>
          <p:nvPr/>
        </p:nvSpPr>
        <p:spPr>
          <a:xfrm>
            <a:off x="1673526" y="55563"/>
            <a:ext cx="5795957" cy="942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-52"/>
                <a:ea typeface="+mj-ea"/>
                <a:cs typeface="+mj-cs"/>
              </a:rPr>
              <a:t>Информация для участников ГИА-9 и их родителей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 Cyr" panose="02020603050405020304" pitchFamily="18" charset="-52"/>
              <a:ea typeface="+mj-ea"/>
              <a:cs typeface="+mj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2770" y="938829"/>
            <a:ext cx="8770184" cy="910009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Все памятки опубликованы на сайте </a:t>
            </a:r>
            <a:r>
              <a:rPr lang="ru-RU" sz="1900" b="1" dirty="0" smtClean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ГКУ КК ЦОКО </a:t>
            </a:r>
            <a:r>
              <a:rPr lang="en-US" sz="1900" b="1" u="sng" dirty="0">
                <a:solidFill>
                  <a:srgbClr val="0000FF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gas.kubannet.ru</a:t>
            </a:r>
            <a:r>
              <a:rPr lang="ru-RU" sz="1900" b="1" dirty="0">
                <a:solidFill>
                  <a:srgbClr val="0000FF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 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и </a:t>
            </a:r>
            <a:r>
              <a:rPr lang="ru-RU" sz="1900" b="1" dirty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направлены в территории для информационно-разъяснительной работы 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с участниками ГИА-9 и их родителями </a:t>
            </a:r>
            <a:endParaRPr lang="ru-RU" sz="1900" b="1" dirty="0">
              <a:solidFill>
                <a:srgbClr val="0070C0"/>
              </a:solidFill>
              <a:latin typeface="Times New Roman Cyr" panose="02020603050405020304" pitchFamily="18" charset="-52"/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46706" y="2454918"/>
            <a:ext cx="2311617" cy="2081212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357892" y="4638932"/>
            <a:ext cx="1891507" cy="2091098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3175" y="2520214"/>
            <a:ext cx="1501570" cy="194109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/>
          <a:srcRect b="1851"/>
          <a:stretch/>
        </p:blipFill>
        <p:spPr>
          <a:xfrm>
            <a:off x="3581366" y="2518285"/>
            <a:ext cx="1500689" cy="194302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1070" y="2518285"/>
            <a:ext cx="1480899" cy="194302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3176" y="4719682"/>
            <a:ext cx="1501570" cy="192265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366" y="4699453"/>
            <a:ext cx="1472916" cy="197891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912" y="4719683"/>
            <a:ext cx="930782" cy="192265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7154118" y="4638931"/>
            <a:ext cx="1104205" cy="2081706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9849" y="4718198"/>
            <a:ext cx="964087" cy="192414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0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475" y="107342"/>
            <a:ext cx="1578564" cy="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0595"/>
            <a:ext cx="9144000" cy="51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73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5437" y="90090"/>
            <a:ext cx="1500926" cy="48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4311" y="-78721"/>
            <a:ext cx="6234670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заявлений на участие в </a:t>
            </a:r>
          </a:p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и изменение перечня предметов</a:t>
            </a:r>
            <a:endParaRPr lang="ru-RU" altLang="ru-R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18943" t="19277" r="18600" b="7028"/>
          <a:stretch/>
        </p:blipFill>
        <p:spPr bwMode="auto">
          <a:xfrm>
            <a:off x="7690" y="811870"/>
            <a:ext cx="4809401" cy="326747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19218" t="19033" r="18462" b="8004"/>
          <a:stretch/>
        </p:blipFill>
        <p:spPr bwMode="auto">
          <a:xfrm>
            <a:off x="3797400" y="3480284"/>
            <a:ext cx="5348377" cy="337771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55162" y="1298328"/>
            <a:ext cx="330837" cy="23726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67883" y="3977382"/>
            <a:ext cx="303522" cy="27544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1" y="3969909"/>
            <a:ext cx="407926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вправе изменить перечень указанных в з</a:t>
            </a:r>
            <a:r>
              <a:rPr lang="ru-RU" altLang="ru-RU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явлении экзаменов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марта: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наличии у них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уважительных причин (болезнь 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иные обстоятельства, подтвержденные документально);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подает заявление в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две недели 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соответствующих экзаменов</a:t>
            </a:r>
          </a:p>
          <a:p>
            <a:pPr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(п.9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проведения ГИА-9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17091" y="875265"/>
            <a:ext cx="43269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 в форме ГВЭ обучающемуся необходимо: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форму сдачи экзамена –</a:t>
            </a:r>
          </a:p>
          <a:p>
            <a:pPr eaLnBrk="1" hangingPunct="1">
              <a:defRPr/>
            </a:pP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стная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письменная;</a:t>
            </a:r>
            <a:endParaRPr lang="ru-RU" altLang="ru-RU" sz="1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выборе письменной формы ГВЭ</a:t>
            </a:r>
          </a:p>
          <a:p>
            <a:pPr eaLnBrk="1" hangingPunct="1">
              <a:defRPr/>
            </a:pPr>
            <a:r>
              <a:rPr lang="ru-RU" altLang="ru-RU" sz="17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указать форму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–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творческим заданием или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</a:t>
            </a:r>
            <a:endParaRPr lang="ru-RU" alt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5781" y="1081529"/>
            <a:ext cx="3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75781" y="1230818"/>
            <a:ext cx="3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475781" y="1563011"/>
            <a:ext cx="3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75781" y="1712300"/>
            <a:ext cx="3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46117" y="3631467"/>
            <a:ext cx="3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53539" y="3785244"/>
            <a:ext cx="3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553539" y="4154665"/>
            <a:ext cx="3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53539" y="4308353"/>
            <a:ext cx="3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2635371" y="3631468"/>
            <a:ext cx="875581" cy="259047"/>
          </a:xfrm>
          <a:prstGeom prst="snip2Diag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6729203" y="6467617"/>
            <a:ext cx="875581" cy="259047"/>
          </a:xfrm>
          <a:prstGeom prst="snip2Diag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170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5599" y="2794000"/>
          <a:ext cx="8492071" cy="3439809"/>
        </p:xfrm>
        <a:graphic>
          <a:graphicData uri="http://schemas.openxmlformats.org/drawingml/2006/table">
            <a:tbl>
              <a:tblPr/>
              <a:tblGrid>
                <a:gridCol w="838111"/>
                <a:gridCol w="637830"/>
                <a:gridCol w="637830"/>
                <a:gridCol w="637830"/>
                <a:gridCol w="637830"/>
                <a:gridCol w="637830"/>
                <a:gridCol w="637830"/>
                <a:gridCol w="637830"/>
                <a:gridCol w="637830"/>
                <a:gridCol w="637830"/>
                <a:gridCol w="637830"/>
                <a:gridCol w="637830"/>
                <a:gridCol w="637830"/>
              </a:tblGrid>
              <a:tr h="1929570"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английский </a:t>
                      </a:r>
                      <a:r>
                        <a:rPr lang="ru-RU" sz="18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язык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немецкий </a:t>
                      </a:r>
                      <a:r>
                        <a:rPr lang="ru-RU" sz="18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язык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испанский  </a:t>
                      </a:r>
                      <a:r>
                        <a:rPr lang="ru-RU" sz="18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язык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французский </a:t>
                      </a:r>
                      <a:r>
                        <a:rPr lang="ru-RU" sz="18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язык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информатика и </a:t>
                      </a:r>
                      <a:r>
                        <a:rPr lang="ru-RU" sz="18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ИКТ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7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обучающихся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239"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7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78+3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ГВЭ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5667" y="330200"/>
            <a:ext cx="8534400" cy="23391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Информация о численности обучающихся,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планирующих сдавать экзамены по выбору в 2018 году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СОШ № 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профильного обучения</a:t>
            </a:r>
            <a:endParaRPr lang="ru-RU" dirty="0"/>
          </a:p>
        </p:txBody>
      </p:sp>
      <p:sp>
        <p:nvSpPr>
          <p:cNvPr id="24" name="Нашивка 23"/>
          <p:cNvSpPr/>
          <p:nvPr/>
        </p:nvSpPr>
        <p:spPr>
          <a:xfrm>
            <a:off x="1817694" y="1700808"/>
            <a:ext cx="7101789" cy="1008112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Изучение выбранных предметов на углубленном уровне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709682" y="4002096"/>
            <a:ext cx="7209801" cy="1152128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Элективные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курсы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проект </a:t>
            </a:r>
            <a:endParaRPr lang="ru-RU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выбранному профилю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817694" y="5301208"/>
            <a:ext cx="7101789" cy="1008112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взаимодействие с профильными ВУЗами, СПО 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628673" y="2911668"/>
            <a:ext cx="7290810" cy="904552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Подготовка к ЕГЭ на профильном уровне 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89502" y="1697840"/>
            <a:ext cx="2160240" cy="4608512"/>
          </a:xfrm>
          <a:prstGeom prst="chevron">
            <a:avLst>
              <a:gd name="adj" fmla="val 15379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</a:p>
          <a:p>
            <a:pPr algn="ctr"/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профильного</a:t>
            </a:r>
          </a:p>
          <a:p>
            <a:pPr algn="ctr"/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37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866"/>
            <a:ext cx="7812360" cy="1124744"/>
          </a:xfrm>
        </p:spPr>
        <p:txBody>
          <a:bodyPr/>
          <a:lstStyle/>
          <a:p>
            <a:r>
              <a:rPr lang="ru-RU" dirty="0" smtClean="0"/>
              <a:t>Порядок индивидуального отбора для профильного обучения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22"/>
          <a:stretch/>
        </p:blipFill>
        <p:spPr bwMode="auto">
          <a:xfrm>
            <a:off x="5922150" y="1251332"/>
            <a:ext cx="3089263" cy="5446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2581">
            <a:off x="6134595" y="3550879"/>
            <a:ext cx="2815810" cy="2114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650" y="1234570"/>
            <a:ext cx="2673158" cy="678647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Федеральный закон от 29 декабря 2012 г. N 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273-ФЗ «Об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образовании в Российской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Федерации»</a:t>
            </a:r>
          </a:p>
          <a:p>
            <a:pPr algn="ctr">
              <a:spcAft>
                <a:spcPts val="0"/>
              </a:spcAft>
            </a:pPr>
            <a:endParaRPr lang="ru-RU" sz="500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Статья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 67.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5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. Организация индивидуального отбора при приеме либо переводе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допускается в случаях и в порядке, которые предусмотрены законодательством субъекта Российской Федерации</a:t>
            </a:r>
            <a:r>
              <a:rPr lang="ru-RU" sz="1400" dirty="0" smtClean="0">
                <a:solidFill>
                  <a:srgbClr val="0000FF"/>
                </a:solidFill>
                <a:latin typeface="Arial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400" dirty="0">
              <a:effectLst/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1638" y="1235694"/>
            <a:ext cx="2808312" cy="754309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Закон Краснодарского края</a:t>
            </a:r>
            <a:br>
              <a:rPr lang="ru-RU" sz="1600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от 16 июля 2013 г. N 2770-КЗ</a:t>
            </a:r>
            <a:br>
              <a:rPr lang="ru-RU" sz="1600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«Об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образовании в Краснодарском крае»</a:t>
            </a:r>
          </a:p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Статья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13.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1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. 4. Организация индивидуального отбора при приеме либо переводе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допускается в случаях и в порядке, установленных органом исполнительной власти Краснодарского края, осуществляющим государственное управление в сфере образования.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41815" y="5158321"/>
            <a:ext cx="3249933" cy="2800767"/>
          </a:xfrm>
          <a:prstGeom prst="rect">
            <a:avLst/>
          </a:prstGeom>
          <a:solidFill>
            <a:srgbClr val="E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Порядок - основа для разработки  государственными и муниципальными образовательными организациями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Порядка организации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индивидуального отбора при приеме в образовательную организацию для профильного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54598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634" y="2866"/>
            <a:ext cx="7866367" cy="1124744"/>
          </a:xfrm>
        </p:spPr>
        <p:txBody>
          <a:bodyPr/>
          <a:lstStyle/>
          <a:p>
            <a:r>
              <a:rPr lang="ru-RU" dirty="0"/>
              <a:t>Порядок индивидуального отбора для профильного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502" y="1340768"/>
            <a:ext cx="8856984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Индивидуальный отбор обучающихся осуществляется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по критериям: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результаты ГИА по учебным предметам, соответствующим выбранному профилю обучения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, </a:t>
            </a:r>
            <a:r>
              <a:rPr lang="ru-RU" sz="2300" b="1" dirty="0">
                <a:solidFill>
                  <a:srgbClr val="2E3192"/>
                </a:solidFill>
                <a:latin typeface="Cambria" pitchFamily="18" charset="0"/>
              </a:rPr>
              <a:t>в соответствии с примерным перечнем </a:t>
            </a:r>
            <a:r>
              <a:rPr lang="ru-RU" sz="2300" b="1" dirty="0" smtClean="0">
                <a:solidFill>
                  <a:srgbClr val="2E3192"/>
                </a:solidFill>
                <a:latin typeface="Cambria" pitchFamily="18" charset="0"/>
              </a:rPr>
              <a:t>предметов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результаты ГИА по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обязательным учебным предметам;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540385" algn="l"/>
              </a:tabLst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наличие аттестата об основном общем образовании с отличием;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540385" algn="l"/>
              </a:tabLst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результат представления (защиты) в 9 классе индивидуального проекта;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наличие документов, подтверждающих достижения за последние 2 года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           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в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олимпиадах и иных интеллектуальных и (или) творческих конкурсах, физкультурных и спортивных мероприятиях различных уровней (муниципального, зонального, регионального, всероссийского, международного),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 соответствующих выбранному профилю (направленности)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обучения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8059871" y="2253739"/>
            <a:ext cx="1061610" cy="783507"/>
          </a:xfrm>
          <a:prstGeom prst="flowChartDocumen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Письмо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МОН и МП КК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 09.11.2017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№ 47-22729/17-11 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05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-136525"/>
            <a:ext cx="8659813" cy="1404938"/>
          </a:xfrm>
        </p:spPr>
        <p:txBody>
          <a:bodyPr lIns="0" tIns="0" rIns="0" bIns="0"/>
          <a:lstStyle/>
          <a:p>
            <a:endParaRPr lang="ru-R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836613"/>
            <a:ext cx="8929687" cy="5735637"/>
          </a:xfrm>
        </p:spPr>
        <p:txBody>
          <a:bodyPr/>
          <a:lstStyle/>
          <a:p>
            <a:pPr algn="just">
              <a:lnSpc>
                <a:spcPct val="100000"/>
              </a:lnSpc>
              <a:buFont typeface="Times New Roman" pitchFamily="18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</a:t>
            </a:r>
          </a:p>
          <a:p>
            <a:pPr algn="just">
              <a:lnSpc>
                <a:spcPct val="100000"/>
              </a:lnSpc>
              <a:buFont typeface="Times New Roman" pitchFamily="18" charset="0"/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1.Создание комиссии по отбору                                                                     </a:t>
            </a:r>
          </a:p>
          <a:p>
            <a:pPr algn="just">
              <a:lnSpc>
                <a:spcPct val="100000"/>
              </a:lnSpc>
              <a:buFont typeface="Times New Roman" pitchFamily="18" charset="0"/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     2.Срок отбора: с 1 по 30 июня текущего года                                                                               </a:t>
            </a:r>
          </a:p>
          <a:p>
            <a:pPr algn="just">
              <a:lnSpc>
                <a:spcPct val="100000"/>
              </a:lnSpc>
              <a:buFont typeface="Times New Roman" pitchFamily="18" charset="0"/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     </a:t>
            </a:r>
            <a:r>
              <a:rPr lang="ru-RU" sz="1600" dirty="0" smtClean="0">
                <a:solidFill>
                  <a:srgbClr val="FF0000"/>
                </a:solidFill>
              </a:rPr>
              <a:t>3. Этапы отбора:</a:t>
            </a:r>
            <a:r>
              <a:rPr lang="ru-RU" sz="1600" dirty="0" smtClean="0"/>
              <a:t>                                                                                      </a:t>
            </a:r>
          </a:p>
          <a:p>
            <a:pPr algn="just">
              <a:lnSpc>
                <a:spcPct val="100000"/>
              </a:lnSpc>
              <a:buFont typeface="Times New Roman" pitchFamily="18" charset="0"/>
              <a:buNone/>
            </a:pPr>
            <a:r>
              <a:rPr lang="ru-RU" sz="1600" dirty="0" smtClean="0"/>
              <a:t>     1) экспертиза документов                                                                        </a:t>
            </a:r>
          </a:p>
          <a:p>
            <a:pPr algn="just">
              <a:lnSpc>
                <a:spcPct val="100000"/>
              </a:lnSpc>
              <a:buFont typeface="Times New Roman" pitchFamily="18" charset="0"/>
              <a:buNone/>
            </a:pPr>
            <a:r>
              <a:rPr lang="ru-RU" sz="1600" dirty="0" smtClean="0"/>
              <a:t>     2) рейтинг документов                                                                           </a:t>
            </a:r>
          </a:p>
          <a:p>
            <a:pPr algn="just">
              <a:lnSpc>
                <a:spcPct val="100000"/>
              </a:lnSpc>
              <a:buFont typeface="Times New Roman" pitchFamily="18" charset="0"/>
              <a:buNone/>
            </a:pPr>
            <a:r>
              <a:rPr lang="ru-RU" sz="1600" dirty="0" smtClean="0"/>
              <a:t>     3) принятие решения о зачислении                                             </a:t>
            </a:r>
          </a:p>
          <a:p>
            <a:pPr algn="just">
              <a:lnSpc>
                <a:spcPct val="100000"/>
              </a:lnSpc>
              <a:buFont typeface="Times New Roman" pitchFamily="18" charset="0"/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	Критерии отбора:</a:t>
            </a:r>
            <a:r>
              <a:rPr lang="ru-RU" sz="1600" dirty="0" smtClean="0"/>
              <a:t>                                                                                                         </a:t>
            </a:r>
          </a:p>
          <a:p>
            <a:pPr algn="just">
              <a:lnSpc>
                <a:spcPct val="100000"/>
              </a:lnSpc>
              <a:buFont typeface="Franklin Gothic Medium" pitchFamily="34" charset="0"/>
              <a:buAutoNum type="arabicPeriod"/>
            </a:pPr>
            <a:r>
              <a:rPr lang="ru-RU" sz="1600" dirty="0" smtClean="0"/>
              <a:t>       годовые «хорошо» и «отлично», </a:t>
            </a:r>
          </a:p>
          <a:p>
            <a:pPr algn="just">
              <a:lnSpc>
                <a:spcPct val="100000"/>
              </a:lnSpc>
              <a:buFont typeface="Franklin Gothic Medium" pitchFamily="34" charset="0"/>
              <a:buAutoNum type="arabicPeriod"/>
            </a:pPr>
            <a:r>
              <a:rPr lang="ru-RU" sz="1600" dirty="0" smtClean="0"/>
              <a:t>       положительные результаты  ГИА по учебным предметам, соответствующим выбранному профилю  обучения,</a:t>
            </a:r>
          </a:p>
          <a:p>
            <a:pPr algn="just">
              <a:lnSpc>
                <a:spcPct val="100000"/>
              </a:lnSpc>
              <a:buFont typeface="Franklin Gothic Medium" pitchFamily="34" charset="0"/>
              <a:buAutoNum type="arabicPeriod"/>
            </a:pPr>
            <a:r>
              <a:rPr lang="ru-RU" sz="1600" dirty="0" smtClean="0"/>
              <a:t>       наличие отметок «хорошо» и «отлично» на  ГИА по обязательному  учебному предмету, не являющемуся профильным  (русский или математика)                                           </a:t>
            </a:r>
          </a:p>
          <a:p>
            <a:pPr algn="just">
              <a:lnSpc>
                <a:spcPct val="100000"/>
              </a:lnSpc>
              <a:buFont typeface="Franklin Gothic Medium" pitchFamily="34" charset="0"/>
              <a:buAutoNum type="arabicPeriod"/>
            </a:pPr>
            <a:r>
              <a:rPr lang="ru-RU" sz="1600" dirty="0" smtClean="0"/>
              <a:t>       аттестат с отличием,                                                                         </a:t>
            </a:r>
          </a:p>
          <a:p>
            <a:pPr algn="just">
              <a:lnSpc>
                <a:spcPct val="100000"/>
              </a:lnSpc>
              <a:buFont typeface="Franklin Gothic Medium" pitchFamily="34" charset="0"/>
              <a:buAutoNum type="arabicPeriod"/>
            </a:pPr>
            <a:r>
              <a:rPr lang="ru-RU" sz="1600" dirty="0" smtClean="0"/>
              <a:t>       наличие документов, подтверждающих достижения за 2 года, соответствующих выбранному профилю               </a:t>
            </a:r>
          </a:p>
          <a:p>
            <a:pPr algn="just">
              <a:lnSpc>
                <a:spcPct val="100000"/>
              </a:lnSpc>
              <a:buFont typeface="Times New Roman" pitchFamily="18" charset="0"/>
              <a:buNone/>
            </a:pPr>
            <a:r>
              <a:rPr lang="ru-RU" sz="1600" dirty="0" smtClean="0"/>
              <a:t>       </a:t>
            </a:r>
            <a:r>
              <a:rPr lang="ru-RU" sz="1600" dirty="0" smtClean="0">
                <a:solidFill>
                  <a:srgbClr val="FF0000"/>
                </a:solidFill>
              </a:rPr>
              <a:t>Дополнительные механизмы выявления склонности к профильной подготовке:</a:t>
            </a:r>
            <a:r>
              <a:rPr lang="ru-RU" sz="1600" dirty="0" smtClean="0"/>
              <a:t>                                                                                            тестирование,        собеседование,        творческий конкурс</a:t>
            </a:r>
          </a:p>
          <a:p>
            <a:pPr>
              <a:lnSpc>
                <a:spcPct val="118000"/>
              </a:lnSpc>
              <a:buFont typeface="Times New Roman" pitchFamily="18" charset="0"/>
              <a:buNone/>
            </a:pPr>
            <a:endParaRPr lang="ru-RU" sz="20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77788"/>
            <a:ext cx="9136063" cy="828675"/>
            <a:chOff x="0" y="49"/>
            <a:chExt cx="5755" cy="522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0" y="49"/>
              <a:ext cx="5756" cy="523"/>
            </a:xfrm>
            <a:prstGeom prst="rect">
              <a:avLst/>
            </a:prstGeom>
            <a:solidFill>
              <a:srgbClr val="5576E1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>
                  <a:solidFill>
                    <a:srgbClr val="4E3B30"/>
                  </a:solidFill>
                </a:rPr>
                <a:t>                   </a:t>
              </a:r>
              <a:r>
                <a:rPr lang="ru-RU" sz="1600"/>
                <a:t>Приказ Министерства образования и науки Краснодарского края 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/>
                <a:t>от 5 ноября 2015 года</a:t>
              </a:r>
            </a:p>
          </p:txBody>
        </p:sp>
        <p:pic>
          <p:nvPicPr>
            <p:cNvPr id="1536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9"/>
              <a:ext cx="883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4800" y="125413"/>
            <a:ext cx="8659813" cy="1303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/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Профили обучения МАОУ СОШ № 4</a:t>
            </a:r>
            <a:br>
              <a:rPr lang="ru-RU" sz="4000" smtClean="0">
                <a:solidFill>
                  <a:srgbClr val="FF0000"/>
                </a:solidFill>
              </a:rPr>
            </a:br>
            <a:endParaRPr lang="ru-RU" sz="4000" smtClean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285875"/>
          <a:ext cx="865981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907"/>
                <a:gridCol w="4329907"/>
              </a:tblGrid>
              <a:tr h="1508522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профилей</a:t>
                      </a:r>
                      <a:endParaRPr lang="ru-RU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учебных предметов по выбору для ГИА-9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89488"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Биолого-географический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Биология, география, химия, информатика и ИКТ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424715"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Социально-экономический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география, история, информатика и ИКТ, иностранный язык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3267" y="5232399"/>
          <a:ext cx="8661400" cy="1312334"/>
        </p:xfrm>
        <a:graphic>
          <a:graphicData uri="http://schemas.openxmlformats.org/drawingml/2006/table">
            <a:tbl>
              <a:tblPr/>
              <a:tblGrid>
                <a:gridCol w="4330700"/>
                <a:gridCol w="4330700"/>
              </a:tblGrid>
              <a:tr h="1312334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FF0000"/>
                          </a:solidFill>
                        </a:rPr>
                        <a:t>Универсальный </a:t>
                      </a:r>
                      <a:endParaRPr lang="ru-RU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Любые 2 предмета из перечня, предложенного для ГИА-9</a:t>
                      </a:r>
                      <a:endParaRPr lang="ru-RU" sz="2400" b="0" i="1" u="none" strike="noStrike" dirty="0" smtClean="0">
                        <a:solidFill>
                          <a:srgbClr val="0D0D0D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7" y="-11444"/>
            <a:ext cx="1115616" cy="111626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3360" y="1280160"/>
            <a:ext cx="8740140" cy="800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 основного общего образования </a:t>
            </a:r>
          </a:p>
          <a:p>
            <a:pPr algn="ctr"/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Министерства образования и науки РФ от 25 декабря 2013 г. № 1394)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6163" y="2132278"/>
            <a:ext cx="5728995" cy="788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проведения ГИА-9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934" y="3319499"/>
            <a:ext cx="4244340" cy="10363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 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(основной государственный экзамен)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781" y="3319499"/>
            <a:ext cx="4183188" cy="10363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(государственный выпускной экзамен)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934" y="4672808"/>
            <a:ext cx="4244340" cy="2078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обучающихся образовательных организаций, освоивших образовательные программы основного общего образования в очной, очно-заочной или заочной формах</a:t>
            </a:r>
            <a:endParaRPr lang="ru-RU" alt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781" y="4672808"/>
            <a:ext cx="4183188" cy="2078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обучающихся с ограниченными возможностями здоровья, обучающихся детей-инвалидов и инвалидов, освоивших образовательные программы основного общего </a:t>
            </a:r>
            <a: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образования, а также для</a:t>
            </a:r>
            <a:endParaRPr lang="ru-RU" alt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обучающихся, освоивших образовательные программы основного общего образования в специальных учебно-воспитательных учреждениях</a:t>
            </a:r>
            <a:endParaRPr lang="ru-RU" alt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182694" y="2915720"/>
            <a:ext cx="464820" cy="40172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575965" y="2917778"/>
            <a:ext cx="464820" cy="40172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182694" y="4355816"/>
            <a:ext cx="464820" cy="3169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75965" y="4355816"/>
            <a:ext cx="464820" cy="31699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270" y="278910"/>
            <a:ext cx="1483085" cy="5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8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66774" cy="1124744"/>
          </a:xfrm>
        </p:spPr>
        <p:txBody>
          <a:bodyPr/>
          <a:lstStyle/>
          <a:p>
            <a:r>
              <a:rPr lang="ru-RU" dirty="0" smtClean="0"/>
              <a:t>Профили обучения в 10 классе – предметы для ГИА-9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5809472"/>
              </p:ext>
            </p:extLst>
          </p:nvPr>
        </p:nvGraphicFramePr>
        <p:xfrm>
          <a:off x="0" y="1072806"/>
          <a:ext cx="9144004" cy="7866282"/>
        </p:xfrm>
        <a:graphic>
          <a:graphicData uri="http://schemas.openxmlformats.org/drawingml/2006/table">
            <a:tbl>
              <a:tblPr firstRow="1" bandRow="1"/>
              <a:tblGrid>
                <a:gridCol w="1325116"/>
                <a:gridCol w="1303148"/>
                <a:gridCol w="1303148"/>
                <a:gridCol w="1303148"/>
                <a:gridCol w="1303148"/>
                <a:gridCol w="1303148"/>
                <a:gridCol w="1303148"/>
              </a:tblGrid>
              <a:tr h="341365">
                <a:tc gridSpan="7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Технологический профиль</a:t>
                      </a:r>
                      <a:endParaRPr kumimoji="0"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86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Технологический,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технический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Агротехнологический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Информационно-математический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Инженерно-математический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Художественно-эстетический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Оборонно-спортивный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Туризм и сервис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История, 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Физика, 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tabLst>
                          <a:tab pos="808038" algn="l"/>
                        </a:tabLst>
                      </a:pPr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Химия, Биология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1236">
                <a:tc grid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Гуманитарный профиль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Социально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экономический профиль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</a:tr>
              <a:tr h="38015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Социально-гуманитарный 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tabLst>
                          <a:tab pos="898525" algn="l"/>
                        </a:tabLst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Социально-педагогический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Филологический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(лингвистический)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Гуманитарный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Историко-правовой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Социально-экономический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Экономико-математический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История, 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Химия, Биология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Физика, 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4556"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Естественно-научный профиль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Универсальное обучение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892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Физико-математический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Физико-химический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Химико-биологический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Биолого-географический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Естественно-научный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Естественно-математический</a:t>
                      </a: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Любые 2 предмета из перечня, предложенного для ГИА-9</a:t>
                      </a:r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993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74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67695">
                <a:tc gridSpan="7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Блок-схема: документ 5"/>
          <p:cNvSpPr/>
          <p:nvPr/>
        </p:nvSpPr>
        <p:spPr>
          <a:xfrm>
            <a:off x="7780534" y="35017"/>
            <a:ext cx="1296144" cy="1095932"/>
          </a:xfrm>
          <a:prstGeom prst="flowChartDocumen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Письмо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МОН и МП КК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 09.11.2017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№ 47-22729/17-11 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9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24" y="1215537"/>
            <a:ext cx="1053807" cy="5073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79065" y="261430"/>
            <a:ext cx="7290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ВЫБЕРИ ПРОФИЛЬ – СДЕЛАЙ ШАГ К УСПЕШНОЙ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КАРЬЕРЕ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                                          </a:t>
            </a: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алгоритм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11497" y="1299769"/>
            <a:ext cx="5298042" cy="338924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Уважаемые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выпускники! Для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профиля: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09246" y="1638693"/>
            <a:ext cx="225314" cy="33692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7602" y="1995426"/>
            <a:ext cx="7760021" cy="701399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ознакомьтесь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перечнем профилей, открываемых в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общеобразовательных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организациях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вашего муниципального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– 2019 учебном году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68450" y="2696825"/>
            <a:ext cx="311563" cy="26855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1192" y="2975039"/>
            <a:ext cx="7756431" cy="576063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выберите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профиль в своей или близлежащей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общеобразовательной организации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68450" y="3551102"/>
            <a:ext cx="311563" cy="283883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1192" y="3861048"/>
            <a:ext cx="7760021" cy="601510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выберите 2 предмета для прохождения ГИА-9 </a:t>
            </a:r>
            <a:endParaRPr lang="ru-RU" sz="2000" b="1" kern="0" dirty="0" smtClean="0">
              <a:solidFill>
                <a:srgbClr val="5B9BD5">
                  <a:lumMod val="50000"/>
                </a:srgbClr>
              </a:solidFill>
              <a:latin typeface="Calibri"/>
            </a:endParaRPr>
          </a:p>
          <a:p>
            <a:pPr algn="ctr"/>
            <a:r>
              <a:rPr lang="ru-RU" sz="2000" b="1" kern="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из </a:t>
            </a:r>
            <a:r>
              <a:rPr lang="ru-RU" sz="2000" b="1" kern="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перечня предметов по выбранному профилю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1193" y="5722201"/>
            <a:ext cx="7786734" cy="924342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ознакомьтесь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Порядком (правилами) организации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индивидуального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отбора для профильного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обучения на сайте выбранной общеобразовательной организации и предоставьте соответствующие документы в эту организацию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8302670" y="5530114"/>
            <a:ext cx="838362" cy="801465"/>
          </a:xfrm>
          <a:prstGeom prst="flowChartDocumen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Приказ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МОНиМП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КК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 05.11.2015 №5758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7835" y="4776281"/>
            <a:ext cx="7786735" cy="625499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подайте заявление на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прохождение ГИА-9 в своей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общеобразовательной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организации 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368450" y="4477976"/>
            <a:ext cx="311563" cy="26974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368450" y="5395243"/>
            <a:ext cx="311563" cy="26974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4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262" y="2889342"/>
            <a:ext cx="8229600" cy="11818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КУБАНСКИХ ШКОЛ –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К ГИА ВСЕГДА ГОТОВ!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25498217_1718132678249054_1316588072927945475_n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35" y="75304"/>
            <a:ext cx="2393442" cy="20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25497936_1718132761582379_288213105549688177_n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417" y="75304"/>
            <a:ext cx="2469390" cy="200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25446268_1718132424915746_8644240621083206056_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42"/>
          <a:stretch>
            <a:fillRect/>
          </a:stretch>
        </p:blipFill>
        <p:spPr bwMode="auto">
          <a:xfrm>
            <a:off x="3031354" y="3439"/>
            <a:ext cx="2928383" cy="21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8814" y="4628100"/>
            <a:ext cx="58656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475"/>
              </a:spcBef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«Горячая линия ГИА -9» 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(918) 416-58-87                            (918) 069-65-86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ru-RU" alt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5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к ГИА-9 в 2018 году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7" y="-11444"/>
            <a:ext cx="1115616" cy="111626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13360" y="1280159"/>
            <a:ext cx="8740140" cy="15028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ГИА-9 допускаются обучающиеся, 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полном объеме выполнившие учебный план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индивидуальный учебный план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(имеющие годовые отметки по всем учебным предметам учебного плана за  9 класс не ниже удовлетворительных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п.9 Порядка ГИА-9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3360" y="3375660"/>
            <a:ext cx="4213860" cy="31775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включает в себя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экзамена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обязательные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экзамены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экзамены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выбору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обучающегося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учебным предметам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9640" y="3375660"/>
            <a:ext cx="4213860" cy="31775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обучающихся </a:t>
            </a:r>
            <a:r>
              <a:rPr lang="ru-RU" alt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ОВЗ, 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детей-инвалидов и инвалидов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сдаваемых экзаменов </a:t>
            </a:r>
          </a:p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их желанию </a:t>
            </a:r>
          </a:p>
          <a:p>
            <a:pPr algn="ctr"/>
            <a:r>
              <a:rPr lang="ru-RU" alt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сокращается 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обязательных экзаменов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русскому языку и математике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980383" y="2783013"/>
            <a:ext cx="679813" cy="59264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617" y="278910"/>
            <a:ext cx="1483085" cy="535559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6506664" y="2783013"/>
            <a:ext cx="679813" cy="59264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40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проведения ГИА-9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7" y="-11444"/>
            <a:ext cx="1115616" cy="111626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4300" y="1276350"/>
            <a:ext cx="8907780" cy="20078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ноября 2017 г.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1097 «Об утверждении 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проведении в 2018 году»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10 ноября 2017 г. № 1098  «Об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его проведении в 2018 году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301" y="5202208"/>
            <a:ext cx="2807935" cy="1625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не имеющие возможности по уважительным причинам, подтвержденным документально, пройти ГИА в основной период     п. 26 Порядка ГИА-9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017816" y="3080706"/>
            <a:ext cx="2886394" cy="1691025"/>
            <a:chOff x="2881470" y="1219199"/>
            <a:chExt cx="2532887" cy="16256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81470" y="1219199"/>
              <a:ext cx="2532887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6"/>
            <p:cNvSpPr/>
            <p:nvPr/>
          </p:nvSpPr>
          <p:spPr>
            <a:xfrm>
              <a:off x="2960825" y="1298554"/>
              <a:ext cx="2310044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ОСНОВНОЙ ПЕРИОД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25 мая по 29 июня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года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99392" y="3349645"/>
            <a:ext cx="3022688" cy="1625600"/>
            <a:chOff x="5772371" y="1219199"/>
            <a:chExt cx="3253912" cy="16256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72371" y="1219199"/>
              <a:ext cx="3253912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8"/>
            <p:cNvSpPr/>
            <p:nvPr/>
          </p:nvSpPr>
          <p:spPr>
            <a:xfrm>
              <a:off x="5851726" y="1298554"/>
              <a:ext cx="3095202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ДОПОЛНИТЕЛЬНЫЙ ПЕРИОД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4 сентября по 22 сентября 2018 года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4301" y="3349645"/>
            <a:ext cx="2807935" cy="1625600"/>
            <a:chOff x="3414" y="1219199"/>
            <a:chExt cx="2520042" cy="1625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414" y="1219199"/>
              <a:ext cx="2520042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82769" y="1298554"/>
              <a:ext cx="2361332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ДОСРОЧНЫЙ ПЕРИОД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20 апреля по 8 мая 2018 года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Стрелка вниз 21"/>
          <p:cNvSpPr/>
          <p:nvPr/>
        </p:nvSpPr>
        <p:spPr>
          <a:xfrm>
            <a:off x="1312713" y="4946656"/>
            <a:ext cx="410424" cy="28872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8996" y="278910"/>
            <a:ext cx="1483085" cy="535559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5999394" y="5198954"/>
            <a:ext cx="3022688" cy="1625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не прошедшие ГИА 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61 Порядка ГИА-9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7305524" y="4941265"/>
            <a:ext cx="410424" cy="28872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750" y="4673550"/>
            <a:ext cx="2818460" cy="21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92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пересчета первичного балла </a:t>
            </a:r>
            <a:endParaRPr lang="ru-RU" sz="2400" b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выполнение экзаменационной </a:t>
            </a: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sz="2400" b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отметку по пятибалльной шкале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7" y="-11444"/>
            <a:ext cx="1115616" cy="1116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617" y="278910"/>
            <a:ext cx="1483085" cy="53555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7460084"/>
              </p:ext>
            </p:extLst>
          </p:nvPr>
        </p:nvGraphicFramePr>
        <p:xfrm>
          <a:off x="420235" y="1234999"/>
          <a:ext cx="8322905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115"/>
                <a:gridCol w="1539551"/>
                <a:gridCol w="1679510"/>
                <a:gridCol w="1670180"/>
                <a:gridCol w="1539549"/>
              </a:tblGrid>
              <a:tr h="2781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173"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25 - 33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34 - 39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15 - 21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22 - 32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20 - 30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31 - 40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27 - 34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26 - 36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37 - 46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27 - 32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25 - 33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34 - 39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24 - 34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35 - 44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27 - 33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837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18 - 22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837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0 - 28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46 - 58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59 - 70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0234" y="6119338"/>
            <a:ext cx="8322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рекомендаций по использованию и интерпретации результатов выполнения экзаменационных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в 2018 году основного государственного экзамена (ОГЭ) представлен на сайте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ФИПИ (в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ОГЭ и ГВЭ-9 - Демоверсии, спецификации,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кодификаторы)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361" y="6281598"/>
            <a:ext cx="845595" cy="37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3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Пересдача экзаменов</a:t>
            </a:r>
            <a:endParaRPr lang="ru-RU" sz="2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7" y="-11444"/>
            <a:ext cx="1115616" cy="111626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10785" y="1719550"/>
            <a:ext cx="8846664" cy="15576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>
              <a:defRPr/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endParaRPr lang="ru-RU" altLang="ru-RU" sz="16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прошедшим ГИА;</a:t>
            </a:r>
          </a:p>
          <a:p>
            <a:pPr indent="447675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получившим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неудовлетворительные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 двум учебным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47675">
              <a:buFontTx/>
              <a:buChar char="-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получившим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или двум учебным предметам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9042" y="3545197"/>
            <a:ext cx="8848407" cy="5252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предоставляется право пройти ГИА по соответствующим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предметам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 сентября текущего года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27496" y="3264906"/>
            <a:ext cx="411498" cy="28029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6940" y="277075"/>
            <a:ext cx="1483085" cy="53555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0785" y="4926189"/>
            <a:ext cx="8849238" cy="17377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к повторной сдаче ГИА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 ГЭК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</a:t>
            </a:r>
            <a:endParaRPr lang="ru-RU" sz="1600" b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Порядка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ГИА-9 </a:t>
            </a:r>
            <a:r>
              <a:rPr lang="ru-RU" alt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получают следующие обучающиеся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●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получившие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неудовлетворительные результаты не более чем по двум учебным предметам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;</a:t>
            </a:r>
          </a:p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● не явившиеся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на экзамены по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уважительным причинам (подтверждено документально);</a:t>
            </a:r>
          </a:p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● не завершившие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выполнение экзаменационной работы по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уважительным причинам (подтверждено документально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)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0785" y="1265124"/>
            <a:ext cx="8848407" cy="351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сентября 2018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9042" y="4460471"/>
            <a:ext cx="8848407" cy="351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в резервные дни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161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744539" y="2098675"/>
            <a:ext cx="16669" cy="4205288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831976" y="2303464"/>
            <a:ext cx="2625725" cy="4206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30 повторная сдача ГИА-9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(резервные дни) </a:t>
            </a:r>
          </a:p>
        </p:txBody>
      </p:sp>
      <p:cxnSp>
        <p:nvCxnSpPr>
          <p:cNvPr id="44" name="Соединительная линия уступом 43"/>
          <p:cNvCxnSpPr>
            <a:stCxn id="37" idx="2"/>
            <a:endCxn id="45" idx="3"/>
          </p:cNvCxnSpPr>
          <p:nvPr/>
        </p:nvCxnSpPr>
        <p:spPr>
          <a:xfrm rot="5400000">
            <a:off x="2359820" y="2182018"/>
            <a:ext cx="242889" cy="1327150"/>
          </a:xfrm>
          <a:prstGeom prst="bentConnector2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кругленный прямоугольник 101"/>
          <p:cNvSpPr/>
          <p:nvPr/>
        </p:nvSpPr>
        <p:spPr>
          <a:xfrm>
            <a:off x="75385" y="6294439"/>
            <a:ext cx="3741738" cy="317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</a:p>
        </p:txBody>
      </p:sp>
      <p:cxnSp>
        <p:nvCxnSpPr>
          <p:cNvPr id="113" name="Соединительная линия уступом 112"/>
          <p:cNvCxnSpPr>
            <a:stCxn id="37" idx="2"/>
            <a:endCxn id="124" idx="1"/>
          </p:cNvCxnSpPr>
          <p:nvPr/>
        </p:nvCxnSpPr>
        <p:spPr>
          <a:xfrm rot="16200000" flipH="1">
            <a:off x="3579018" y="2289970"/>
            <a:ext cx="239714" cy="1108075"/>
          </a:xfrm>
          <a:prstGeom prst="bentConnector2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H="1">
            <a:off x="1396323" y="3171825"/>
            <a:ext cx="6350" cy="312261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Соединительная линия уступом 149"/>
          <p:cNvCxnSpPr>
            <a:stCxn id="84" idx="1"/>
            <a:endCxn id="153" idx="0"/>
          </p:cNvCxnSpPr>
          <p:nvPr/>
        </p:nvCxnSpPr>
        <p:spPr>
          <a:xfrm rot="10800000" flipV="1">
            <a:off x="2352443" y="4514851"/>
            <a:ext cx="290746" cy="317084"/>
          </a:xfrm>
          <a:prstGeom prst="bentConnector2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>
            <a:stCxn id="153" idx="2"/>
          </p:cNvCxnSpPr>
          <p:nvPr/>
        </p:nvCxnSpPr>
        <p:spPr>
          <a:xfrm flipH="1">
            <a:off x="2346327" y="5209762"/>
            <a:ext cx="6116" cy="10942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Скругленный прямоугольник 186"/>
          <p:cNvSpPr/>
          <p:nvPr/>
        </p:nvSpPr>
        <p:spPr>
          <a:xfrm>
            <a:off x="4038273" y="6330158"/>
            <a:ext cx="3367088" cy="281367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обучение 9 класс</a:t>
            </a:r>
          </a:p>
        </p:txBody>
      </p:sp>
      <p:cxnSp>
        <p:nvCxnSpPr>
          <p:cNvPr id="205" name="Соединительная линия уступом 204"/>
          <p:cNvCxnSpPr>
            <a:stCxn id="149" idx="2"/>
            <a:endCxn id="73" idx="0"/>
          </p:cNvCxnSpPr>
          <p:nvPr/>
        </p:nvCxnSpPr>
        <p:spPr>
          <a:xfrm rot="5400000">
            <a:off x="5178426" y="2815296"/>
            <a:ext cx="1086782" cy="607357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ая прямоугольная выноска 3"/>
          <p:cNvSpPr/>
          <p:nvPr/>
        </p:nvSpPr>
        <p:spPr>
          <a:xfrm flipH="1">
            <a:off x="65915" y="1147142"/>
            <a:ext cx="4660901" cy="479425"/>
          </a:xfrm>
          <a:prstGeom prst="wedgeRoundRectCallout">
            <a:avLst>
              <a:gd name="adj1" fmla="val 21644"/>
              <a:gd name="adj2" fmla="val 3728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 минимальное количество </a:t>
            </a:r>
            <a:r>
              <a:rPr lang="ru-RU" sz="1200" b="1" dirty="0" smtClean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1200" b="1" dirty="0">
              <a:solidFill>
                <a:srgbClr val="2159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ая прямоугольная выноска 65"/>
          <p:cNvSpPr/>
          <p:nvPr/>
        </p:nvSpPr>
        <p:spPr>
          <a:xfrm flipH="1">
            <a:off x="5071269" y="1147142"/>
            <a:ext cx="1881188" cy="461413"/>
          </a:xfrm>
          <a:prstGeom prst="wedgeRoundRectCallout">
            <a:avLst>
              <a:gd name="adj1" fmla="val 12097"/>
              <a:gd name="adj2" fmla="val 3197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набрал минимальное количество баллов</a:t>
            </a:r>
          </a:p>
        </p:txBody>
      </p:sp>
      <p:sp>
        <p:nvSpPr>
          <p:cNvPr id="114" name="Скругленная прямоугольная выноска 113"/>
          <p:cNvSpPr/>
          <p:nvPr/>
        </p:nvSpPr>
        <p:spPr>
          <a:xfrm flipH="1">
            <a:off x="7089437" y="1147142"/>
            <a:ext cx="1930275" cy="452573"/>
          </a:xfrm>
          <a:prstGeom prst="wedgeRoundRectCallout">
            <a:avLst>
              <a:gd name="adj1" fmla="val 24312"/>
              <a:gd name="adj2" fmla="val 53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явился на экзамены по уважительной причине</a:t>
            </a:r>
          </a:p>
        </p:txBody>
      </p:sp>
      <p:cxnSp>
        <p:nvCxnSpPr>
          <p:cNvPr id="151" name="Соединительная линия уступом 150"/>
          <p:cNvCxnSpPr>
            <a:stCxn id="129" idx="2"/>
          </p:cNvCxnSpPr>
          <p:nvPr/>
        </p:nvCxnSpPr>
        <p:spPr>
          <a:xfrm rot="5400000">
            <a:off x="7046080" y="2645627"/>
            <a:ext cx="1583531" cy="486457"/>
          </a:xfrm>
          <a:prstGeom prst="bentConnector3">
            <a:avLst>
              <a:gd name="adj1" fmla="val 50000"/>
            </a:avLst>
          </a:prstGeom>
          <a:ln w="31750">
            <a:solidFill>
              <a:srgbClr val="21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4689475" y="4637090"/>
            <a:ext cx="1588" cy="198437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>
            <a:stCxn id="163" idx="2"/>
          </p:cNvCxnSpPr>
          <p:nvPr/>
        </p:nvCxnSpPr>
        <p:spPr>
          <a:xfrm>
            <a:off x="6024563" y="5202240"/>
            <a:ext cx="0" cy="1809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Скругленный прямоугольник 168"/>
          <p:cNvSpPr/>
          <p:nvPr/>
        </p:nvSpPr>
        <p:spPr>
          <a:xfrm>
            <a:off x="2771775" y="5370515"/>
            <a:ext cx="4995863" cy="250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30 повторная сдача ГИА-9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(резервные дни) </a:t>
            </a:r>
          </a:p>
        </p:txBody>
      </p:sp>
      <p:cxnSp>
        <p:nvCxnSpPr>
          <p:cNvPr id="176" name="Прямая со стрелкой 175"/>
          <p:cNvCxnSpPr/>
          <p:nvPr/>
        </p:nvCxnSpPr>
        <p:spPr>
          <a:xfrm rot="-120000" flipH="1">
            <a:off x="7961314" y="4629152"/>
            <a:ext cx="6350" cy="19526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>
            <a:off x="7961313" y="5202240"/>
            <a:ext cx="11112" cy="1582737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1946254" y="6784697"/>
            <a:ext cx="6024814" cy="27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>
            <a:endCxn id="102" idx="2"/>
          </p:cNvCxnSpPr>
          <p:nvPr/>
        </p:nvCxnSpPr>
        <p:spPr>
          <a:xfrm flipH="1" flipV="1">
            <a:off x="1946255" y="6611523"/>
            <a:ext cx="8061" cy="173174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6034088" y="5619752"/>
            <a:ext cx="0" cy="1555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115" idx="2"/>
          </p:cNvCxnSpPr>
          <p:nvPr/>
        </p:nvCxnSpPr>
        <p:spPr>
          <a:xfrm>
            <a:off x="4002883" y="2097090"/>
            <a:ext cx="233" cy="2063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 стрелкой 248"/>
          <p:cNvCxnSpPr/>
          <p:nvPr/>
        </p:nvCxnSpPr>
        <p:spPr>
          <a:xfrm>
            <a:off x="3153615" y="3519379"/>
            <a:ext cx="4186" cy="160786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643440" y="3160715"/>
            <a:ext cx="5665" cy="5111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2667001" y="3662365"/>
            <a:ext cx="5502275" cy="579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68400" indent="-27146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родителей </a:t>
            </a:r>
            <a:r>
              <a:rPr lang="ru-RU" sz="11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20 Минобрнауки 30.08.2013 №1015)</a:t>
            </a:r>
          </a:p>
          <a:p>
            <a:pPr marL="1168400" indent="-27146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педагогического совета </a:t>
            </a:r>
          </a:p>
          <a:p>
            <a:pPr marL="1168400" indent="-27146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обучение в 9 классе </a:t>
            </a:r>
          </a:p>
        </p:txBody>
      </p:sp>
      <p:sp>
        <p:nvSpPr>
          <p:cNvPr id="104" name="Заголовок 4"/>
          <p:cNvSpPr txBox="1">
            <a:spLocks/>
          </p:cNvSpPr>
          <p:nvPr/>
        </p:nvSpPr>
        <p:spPr>
          <a:xfrm>
            <a:off x="19376" y="0"/>
            <a:ext cx="912462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kern="0" dirty="0" smtClean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получения аттестата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8" y="-11443"/>
            <a:ext cx="925305" cy="92584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0326" y="1733552"/>
            <a:ext cx="1401763" cy="365125"/>
            <a:chOff x="60325" y="1733550"/>
            <a:chExt cx="1401763" cy="36512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0325" y="1733550"/>
              <a:ext cx="1401763" cy="3651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94185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439294" y="177252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776926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19507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19176" y="2778127"/>
            <a:ext cx="798513" cy="377825"/>
            <a:chOff x="1019175" y="2778125"/>
            <a:chExt cx="798513" cy="37782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" y="2778125"/>
              <a:ext cx="798513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1074738" y="2817018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1440440" y="2817018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51171" y="1731859"/>
            <a:ext cx="1446438" cy="367158"/>
            <a:chOff x="1651171" y="1731859"/>
            <a:chExt cx="1446438" cy="367158"/>
          </a:xfrm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1651171" y="1731859"/>
              <a:ext cx="1446438" cy="367158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704422" y="1773118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2048364" y="177320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2386143" y="1778963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2731211" y="1776014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60726" y="1730377"/>
            <a:ext cx="1484313" cy="366713"/>
            <a:chOff x="3260725" y="1730375"/>
            <a:chExt cx="1484313" cy="366713"/>
          </a:xfrm>
        </p:grpSpPr>
        <p:sp>
          <p:nvSpPr>
            <p:cNvPr id="115" name="Скругленный прямоугольник 114"/>
            <p:cNvSpPr/>
            <p:nvPr/>
          </p:nvSpPr>
          <p:spPr>
            <a:xfrm>
              <a:off x="3260725" y="1730375"/>
              <a:ext cx="1484313" cy="366713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3312684" y="1773118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3663821" y="1770855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4005239" y="1773237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4353590" y="1769549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88991" y="1730375"/>
            <a:ext cx="1484312" cy="372879"/>
            <a:chOff x="5288990" y="1730375"/>
            <a:chExt cx="1484312" cy="372879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5288990" y="1730375"/>
              <a:ext cx="1484312" cy="372879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5346393" y="1776013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5711609" y="1772632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6075123" y="1776014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6424481" y="1773119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312037" y="1717676"/>
            <a:ext cx="1538071" cy="379412"/>
            <a:chOff x="7312036" y="1717676"/>
            <a:chExt cx="1538071" cy="379412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7312036" y="1717676"/>
              <a:ext cx="1538071" cy="3794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380556" y="1770855"/>
              <a:ext cx="306604" cy="29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7733258" y="1762602"/>
              <a:ext cx="306604" cy="29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8104220" y="1763503"/>
              <a:ext cx="306604" cy="29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8475182" y="1766634"/>
              <a:ext cx="306604" cy="29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83340" y="2197758"/>
            <a:ext cx="1484312" cy="377825"/>
            <a:chOff x="5283339" y="2197756"/>
            <a:chExt cx="1484312" cy="377825"/>
          </a:xfrm>
        </p:grpSpPr>
        <p:sp>
          <p:nvSpPr>
            <p:cNvPr id="149" name="Скругленный прямоугольник 148"/>
            <p:cNvSpPr/>
            <p:nvPr/>
          </p:nvSpPr>
          <p:spPr>
            <a:xfrm>
              <a:off x="5283339" y="2197756"/>
              <a:ext cx="1484312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5342284" y="2238237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5714367" y="2238237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6075123" y="2238237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6423025" y="2238237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38172" y="3121367"/>
            <a:ext cx="800100" cy="377825"/>
            <a:chOff x="2738172" y="3121365"/>
            <a:chExt cx="800100" cy="377825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2738172" y="3121365"/>
              <a:ext cx="800100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2810018" y="3169932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3159666" y="3169933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52914" y="2774952"/>
            <a:ext cx="798512" cy="377825"/>
            <a:chOff x="4252913" y="2774950"/>
            <a:chExt cx="798512" cy="377825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4252913" y="2774950"/>
              <a:ext cx="798512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4667266" y="2811888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4309505" y="2819438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185" name="Прямая со стрелкой 184"/>
          <p:cNvCxnSpPr/>
          <p:nvPr/>
        </p:nvCxnSpPr>
        <p:spPr>
          <a:xfrm>
            <a:off x="2381696" y="2098748"/>
            <a:ext cx="233" cy="2063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>
            <a:off x="3140132" y="2926559"/>
            <a:ext cx="233" cy="2063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>
            <a:off x="5097849" y="4239163"/>
            <a:ext cx="4186" cy="160786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>
            <a:off x="6029559" y="4613463"/>
            <a:ext cx="1588" cy="198437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Скругленный прямоугольник 83"/>
          <p:cNvSpPr/>
          <p:nvPr/>
        </p:nvSpPr>
        <p:spPr>
          <a:xfrm>
            <a:off x="2643188" y="4392615"/>
            <a:ext cx="5526087" cy="2444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61 повторная сдача ГИА-9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0" name="Прямая со стрелкой 189"/>
          <p:cNvCxnSpPr/>
          <p:nvPr/>
        </p:nvCxnSpPr>
        <p:spPr>
          <a:xfrm>
            <a:off x="4676807" y="5209762"/>
            <a:ext cx="0" cy="1809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>
            <a:off x="4698285" y="5619752"/>
            <a:ext cx="0" cy="1809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>
            <a:off x="6057152" y="6134688"/>
            <a:ext cx="0" cy="1809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/>
          <p:nvPr/>
        </p:nvCxnSpPr>
        <p:spPr>
          <a:xfrm>
            <a:off x="4712690" y="6149184"/>
            <a:ext cx="0" cy="180975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1952392" y="4831937"/>
            <a:ext cx="800100" cy="377825"/>
            <a:chOff x="1952392" y="4831935"/>
            <a:chExt cx="800100" cy="377825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1952392" y="4831935"/>
              <a:ext cx="800100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2020139" y="4871825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2377626" y="4871825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295776" y="4835527"/>
            <a:ext cx="798513" cy="377825"/>
            <a:chOff x="4295775" y="4835525"/>
            <a:chExt cx="798513" cy="377825"/>
          </a:xfrm>
        </p:grpSpPr>
        <p:sp>
          <p:nvSpPr>
            <p:cNvPr id="158" name="Скругленный прямоугольник 157"/>
            <p:cNvSpPr/>
            <p:nvPr/>
          </p:nvSpPr>
          <p:spPr>
            <a:xfrm>
              <a:off x="4295775" y="4835525"/>
              <a:ext cx="798513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4361682" y="4880401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4726815" y="4880401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624514" y="4824415"/>
            <a:ext cx="798512" cy="377825"/>
            <a:chOff x="5624513" y="4824413"/>
            <a:chExt cx="798512" cy="377825"/>
          </a:xfrm>
        </p:grpSpPr>
        <p:sp>
          <p:nvSpPr>
            <p:cNvPr id="163" name="Скругленный прямоугольник 162"/>
            <p:cNvSpPr/>
            <p:nvPr/>
          </p:nvSpPr>
          <p:spPr>
            <a:xfrm>
              <a:off x="5624513" y="4824413"/>
              <a:ext cx="798512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6057152" y="4860195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5702148" y="4860195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13435" y="5785801"/>
            <a:ext cx="798513" cy="377825"/>
            <a:chOff x="4313434" y="5785799"/>
            <a:chExt cx="798513" cy="377825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4313434" y="5785799"/>
              <a:ext cx="798513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4398551" y="5822674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4742316" y="5822673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44992" y="5756863"/>
            <a:ext cx="798512" cy="377825"/>
            <a:chOff x="5644991" y="5756861"/>
            <a:chExt cx="798512" cy="377825"/>
          </a:xfrm>
        </p:grpSpPr>
        <p:sp>
          <p:nvSpPr>
            <p:cNvPr id="254" name="Скругленный прямоугольник 253"/>
            <p:cNvSpPr/>
            <p:nvPr/>
          </p:nvSpPr>
          <p:spPr>
            <a:xfrm>
              <a:off x="5644991" y="5756861"/>
              <a:ext cx="798512" cy="3778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Овал 254"/>
            <p:cNvSpPr/>
            <p:nvPr/>
          </p:nvSpPr>
          <p:spPr>
            <a:xfrm>
              <a:off x="6072724" y="5800909"/>
              <a:ext cx="306604" cy="295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5711609" y="5793751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6" name="Рисунок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669" y="177624"/>
            <a:ext cx="1483085" cy="535559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7270187" y="4825271"/>
            <a:ext cx="1401763" cy="365125"/>
            <a:chOff x="60325" y="1733550"/>
            <a:chExt cx="1401763" cy="365125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60325" y="1733550"/>
              <a:ext cx="1401763" cy="365125"/>
            </a:xfrm>
            <a:prstGeom prst="round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94185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439294" y="177252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76926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1119507" y="1773119"/>
              <a:ext cx="306604" cy="29527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2791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76" y="0"/>
            <a:ext cx="9124623" cy="1104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в 2018 году </a:t>
            </a: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влияет на допуск к ГИА</a:t>
            </a:r>
            <a:endParaRPr lang="ru-RU" sz="20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914" y="1219199"/>
            <a:ext cx="8755811" cy="481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Федеральной службы по надзору в сфере образования и науки от 29.01.2018 года № 1045 «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мониторинга качества образования»: «обучающихся 9-х классов по учебному предмету «русский язык» в форме итогового собеседования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и 16 апреля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7" y="-11444"/>
            <a:ext cx="1115616" cy="111626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0167" y="6090249"/>
            <a:ext cx="8649419" cy="6297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вариант КИМ для проведения итогового собеседования утверждён 10.11.2017,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см. сайт ФИПИ по ссылке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http://www.fipi.ru/oge-i-gve-9/demoversii-specifikacii-kodifikatory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</a:pPr>
            <a:endParaRPr lang="ru-RU" dirty="0" smtClean="0"/>
          </a:p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15" name="Табличка 14"/>
          <p:cNvSpPr/>
          <p:nvPr/>
        </p:nvSpPr>
        <p:spPr>
          <a:xfrm>
            <a:off x="3567769" y="2510289"/>
            <a:ext cx="2199986" cy="2129188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итогового собеседования</a:t>
            </a: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138188" y="2165872"/>
            <a:ext cx="3309282" cy="3061737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учитель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(ведётся аудиозапись)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на экзаменуемого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задания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представлены на распечатанных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карточках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5834112" y="2165870"/>
            <a:ext cx="3249338" cy="2950232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с включением приведенного высказывания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2898477" y="4891177"/>
            <a:ext cx="3614468" cy="1199072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 более из 19 баллов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0365" y="278910"/>
            <a:ext cx="1483085" cy="5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388" y="101953"/>
            <a:ext cx="1819696" cy="63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иугольник 6"/>
          <p:cNvSpPr/>
          <p:nvPr/>
        </p:nvSpPr>
        <p:spPr>
          <a:xfrm>
            <a:off x="7586" y="862353"/>
            <a:ext cx="2299507" cy="2019767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включает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9509" y="879552"/>
            <a:ext cx="2071228" cy="2002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экзамены: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983" y="896748"/>
            <a:ext cx="4355589" cy="2002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учебным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обучающегося из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предметов: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химия, биология, литература,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история, обществознание, информатика 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ИКТ, иностранные языки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(английский, немецкий, французский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испанский) </a:t>
            </a:r>
          </a:p>
        </p:txBody>
      </p:sp>
      <p:sp>
        <p:nvSpPr>
          <p:cNvPr id="10" name="Плюс 9"/>
          <p:cNvSpPr/>
          <p:nvPr/>
        </p:nvSpPr>
        <p:spPr>
          <a:xfrm>
            <a:off x="4426229" y="3964901"/>
            <a:ext cx="265113" cy="257175"/>
          </a:xfrm>
          <a:prstGeom prst="mathPlus">
            <a:avLst/>
          </a:prstGeom>
          <a:solidFill>
            <a:srgbClr val="9DC3E6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5171" y="3058537"/>
            <a:ext cx="2284336" cy="207418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детей инвалидов и инвалидов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99509" y="3054261"/>
            <a:ext cx="2071228" cy="2078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сдаваемых экзаменов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их желанию)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сокращается до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обязательных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1983" y="3054262"/>
            <a:ext cx="2182281" cy="2078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</a:t>
            </a:r>
            <a:r>
              <a:rPr lang="ru-RU" sz="1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по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обучающегося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желанию)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4433804" y="1769447"/>
            <a:ext cx="265113" cy="257175"/>
          </a:xfrm>
          <a:prstGeom prst="mathPlus">
            <a:avLst/>
          </a:prstGeom>
          <a:solidFill>
            <a:srgbClr val="9DC3E6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6979" y="6116427"/>
            <a:ext cx="8625105" cy="6102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экзаменов не должно быть больше четырех </a:t>
            </a: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6979" y="5338421"/>
            <a:ext cx="8625105" cy="5603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учебных предмета по выбору -  могут быть </a:t>
            </a:r>
            <a:r>
              <a:rPr lang="ru-RU" sz="19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иностранных языка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061714" y="125753"/>
            <a:ext cx="4942936" cy="512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экзаменов ГИА-9</a:t>
            </a:r>
          </a:p>
        </p:txBody>
      </p:sp>
      <p:pic>
        <p:nvPicPr>
          <p:cNvPr id="19" name="Picture 2" descr="C:\Users\Татьяна Викторовна\Desktop\картинки\inklude.pn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041334" y="3363152"/>
            <a:ext cx="2102666" cy="137634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577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Гардымова ещё короч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Гардымова ещё короче</Template>
  <TotalTime>5867</TotalTime>
  <Words>1873</Words>
  <Application>Microsoft Office PowerPoint</Application>
  <PresentationFormat>Экран (4:3)</PresentationFormat>
  <Paragraphs>509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Гардымова ещё короче</vt:lpstr>
      <vt:lpstr>Тема_ФИПИ</vt:lpstr>
      <vt:lpstr>Начальная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Итоговое собеседование в 2018 году  не влияет на допуск к ГИА</vt:lpstr>
      <vt:lpstr>Слайд 9</vt:lpstr>
      <vt:lpstr>Слайд 10</vt:lpstr>
      <vt:lpstr>Слайд 11</vt:lpstr>
      <vt:lpstr>Слайд 12</vt:lpstr>
      <vt:lpstr>Слайд 13</vt:lpstr>
      <vt:lpstr>Слайд 14</vt:lpstr>
      <vt:lpstr>Актуальность профильного обучения</vt:lpstr>
      <vt:lpstr>Порядок индивидуального отбора для профильного обучения</vt:lpstr>
      <vt:lpstr>Порядок индивидуального отбора для профильного обучения</vt:lpstr>
      <vt:lpstr>Слайд 18</vt:lpstr>
      <vt:lpstr> Профили обучения МАОУ СОШ № 4 </vt:lpstr>
      <vt:lpstr>Профили обучения в 10 классе – предметы для ГИА-9</vt:lpstr>
      <vt:lpstr>Слайд 21</vt:lpstr>
      <vt:lpstr>ВЫПУСКНИК КУБАНСКИХ ШКОЛ –  ОН К ГИА ВСЕГДА ГОТОВ!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Q17</dc:creator>
  <cp:lastModifiedBy>25 каб</cp:lastModifiedBy>
  <cp:revision>394</cp:revision>
  <cp:lastPrinted>2018-02-15T13:35:33Z</cp:lastPrinted>
  <dcterms:created xsi:type="dcterms:W3CDTF">2016-10-12T15:15:15Z</dcterms:created>
  <dcterms:modified xsi:type="dcterms:W3CDTF">2018-02-19T11:00:35Z</dcterms:modified>
</cp:coreProperties>
</file>